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notesMasterIdLst>
    <p:notesMasterId r:id="rId34"/>
  </p:notesMasterIdLst>
  <p:sldIdLst>
    <p:sldId id="256" r:id="rId3"/>
    <p:sldId id="380" r:id="rId4"/>
    <p:sldId id="257" r:id="rId5"/>
    <p:sldId id="366" r:id="rId6"/>
    <p:sldId id="379" r:id="rId7"/>
    <p:sldId id="393" r:id="rId8"/>
    <p:sldId id="368" r:id="rId9"/>
    <p:sldId id="381" r:id="rId10"/>
    <p:sldId id="383" r:id="rId11"/>
    <p:sldId id="372" r:id="rId12"/>
    <p:sldId id="375" r:id="rId13"/>
    <p:sldId id="376" r:id="rId14"/>
    <p:sldId id="400" r:id="rId15"/>
    <p:sldId id="401" r:id="rId16"/>
    <p:sldId id="402" r:id="rId17"/>
    <p:sldId id="385" r:id="rId18"/>
    <p:sldId id="403" r:id="rId19"/>
    <p:sldId id="377" r:id="rId20"/>
    <p:sldId id="386" r:id="rId21"/>
    <p:sldId id="394" r:id="rId22"/>
    <p:sldId id="395" r:id="rId23"/>
    <p:sldId id="396" r:id="rId24"/>
    <p:sldId id="387" r:id="rId25"/>
    <p:sldId id="388" r:id="rId26"/>
    <p:sldId id="397" r:id="rId27"/>
    <p:sldId id="398" r:id="rId28"/>
    <p:sldId id="399" r:id="rId29"/>
    <p:sldId id="378" r:id="rId30"/>
    <p:sldId id="389" r:id="rId31"/>
    <p:sldId id="390" r:id="rId32"/>
    <p:sldId id="392" r:id="rId33"/>
  </p:sldIdLst>
  <p:sldSz cx="9144000" cy="5143500" type="screen16x9"/>
  <p:notesSz cx="9144000" cy="6858000"/>
  <p:embeddedFontLst>
    <p:embeddedFont>
      <p:font typeface="맑은 고딕" panose="020B0503020000020004" pitchFamily="50" charset="-127"/>
      <p:regular r:id="rId35"/>
      <p:bold r:id="rId36"/>
    </p:embeddedFont>
    <p:embeddedFont>
      <p:font typeface="a고딕13" panose="02020600000000000000" pitchFamily="18" charset="-127"/>
      <p:regular r:id="rId37"/>
    </p:embeddedFont>
    <p:embeddedFont>
      <p:font typeface="a고딕15" panose="02020600000000000000" pitchFamily="18" charset="-127"/>
      <p:regular r:id="rId38"/>
    </p:embeddedFont>
    <p:embeddedFont>
      <p:font typeface="a고딕11" panose="02020600000000000000" pitchFamily="18" charset="-127"/>
      <p:regular r:id="rId39"/>
    </p:embeddedFont>
    <p:embeddedFont>
      <p:font typeface="a고딕18" panose="02020600000000000000" pitchFamily="18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5" userDrawn="1">
          <p15:clr>
            <a:srgbClr val="A4A3A4"/>
          </p15:clr>
        </p15:guide>
        <p15:guide id="2" pos="31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091"/>
    <a:srgbClr val="6286A6"/>
    <a:srgbClr val="3B5A7D"/>
    <a:srgbClr val="448E85"/>
    <a:srgbClr val="F2F2F2"/>
    <a:srgbClr val="FF9966"/>
    <a:srgbClr val="427198"/>
    <a:srgbClr val="5E7C94"/>
    <a:srgbClr val="688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80161" autoAdjust="0"/>
  </p:normalViewPr>
  <p:slideViewPr>
    <p:cSldViewPr>
      <p:cViewPr varScale="1">
        <p:scale>
          <a:sx n="121" d="100"/>
          <a:sy n="121" d="100"/>
        </p:scale>
        <p:origin x="534" y="108"/>
      </p:cViewPr>
      <p:guideLst>
        <p:guide orient="horz" pos="1575"/>
        <p:guide pos="31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9AABD-13BD-444F-8D0D-D017224E7344}" type="datetimeFigureOut">
              <a:rPr lang="ko-KR" altLang="en-US" smtClean="0"/>
              <a:pPr/>
              <a:t>2019-04-05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66332-6F7D-48AC-9D8D-AF832F4C6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0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457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053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124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615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960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868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270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529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071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720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749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743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902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931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680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714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42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705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0598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604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40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674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318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6874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50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723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15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643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16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533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41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C52E-A1EA-4317-B076-0E10104B17CF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F8F4B-A526-48F0-BF55-A5742211C5CF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8084-E9E4-4A2D-9ACD-C33EB2455E6C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98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C7B0A-B13B-4892-AEA2-DE554B117F1F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CE78-4D36-41B8-A468-4D6E0979B915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D271-0CBB-4334-B28B-A507A766BDE2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6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7915-72FE-4692-99D5-50EAF352E6AC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E1E4-9B5E-40AC-9A43-282A67760E59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6F72-98E5-42BF-957F-7E19F061CD8B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2DB1-AB5A-423E-9935-B73247B665F8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1D9C7-4778-4ABE-A168-FE1EDA296EB0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81838-DF3F-458E-AD96-A332CF1CE817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ython.org/downloads/release/python-360/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ython.org/downloads/release/python-360/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9150187-13A8-49DA-992B-09E2CACECC98}"/>
              </a:ext>
            </a:extLst>
          </p:cNvPr>
          <p:cNvSpPr/>
          <p:nvPr/>
        </p:nvSpPr>
        <p:spPr>
          <a:xfrm>
            <a:off x="0" y="1743658"/>
            <a:ext cx="9144000" cy="1656184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1925041"/>
            <a:ext cx="5904656" cy="73866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|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파이썬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스터디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|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C0984A1-BC4F-40C1-846F-88144210DBBB}"/>
              </a:ext>
            </a:extLst>
          </p:cNvPr>
          <p:cNvSpPr txBox="1"/>
          <p:nvPr/>
        </p:nvSpPr>
        <p:spPr>
          <a:xfrm>
            <a:off x="2006588" y="2626002"/>
            <a:ext cx="513082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고딕13" panose="02020600000000000000" pitchFamily="18" charset="-127"/>
                <a:ea typeface="a고딕13" panose="02020600000000000000" pitchFamily="18" charset="-127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127842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130981"/>
            <a:ext cx="5904656" cy="73866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2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. 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변수와 연산자 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4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변수와 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연산자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형변환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변수와 </a:t>
            </a:r>
            <a:r>
              <a:rPr lang="ko-KR" altLang="en-US" sz="2400" b="1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자료형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787539" y="1283752"/>
            <a:ext cx="4323428" cy="34163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그릇과 같은 역할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변할 수 있는 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안에는 값이 저장됨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int</a:t>
            </a:r>
            <a:r>
              <a:rPr lang="en-US" altLang="ko-KR" dirty="0" smtClean="0"/>
              <a:t> (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) : 1, -5, 123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float (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) : 0.5, -2.6, 7.0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char (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) : ‘a’, ‘B’, ‘A’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string (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) : “ABC”, “Hello World”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bool (</a:t>
            </a:r>
            <a:r>
              <a:rPr lang="ko-KR" altLang="en-US" dirty="0" smtClean="0"/>
              <a:t>논리</a:t>
            </a:r>
            <a:r>
              <a:rPr lang="en-US" altLang="ko-KR" dirty="0" smtClean="0"/>
              <a:t>) : True (1), False (0)</a:t>
            </a:r>
          </a:p>
        </p:txBody>
      </p:sp>
    </p:spTree>
    <p:extLst>
      <p:ext uri="{BB962C8B-B14F-4D97-AF65-F5344CB8AC3E}">
        <p14:creationId xmlns:p14="http://schemas.microsoft.com/office/powerpoint/2010/main" val="93712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변수와 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연산자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형변환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연산자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752876" y="1219045"/>
            <a:ext cx="184731" cy="4542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540267" y="1219045"/>
            <a:ext cx="5563540" cy="3347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+ , - , * , /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% (</a:t>
            </a:r>
            <a:r>
              <a:rPr lang="ko-KR" altLang="en-US" dirty="0" smtClean="0"/>
              <a:t>나머지</a:t>
            </a:r>
            <a:r>
              <a:rPr lang="en-US" altLang="ko-KR" dirty="0" smtClean="0"/>
              <a:t>), //(</a:t>
            </a:r>
            <a:r>
              <a:rPr lang="ko-KR" altLang="en-US" dirty="0" smtClean="0"/>
              <a:t>몫</a:t>
            </a:r>
            <a:r>
              <a:rPr lang="en-US" altLang="ko-KR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** (</a:t>
            </a:r>
            <a:r>
              <a:rPr lang="ko-KR" altLang="en-US" dirty="0" smtClean="0"/>
              <a:t>제곱</a:t>
            </a:r>
            <a:r>
              <a:rPr lang="en-US" altLang="ko-KR" dirty="0" smtClean="0"/>
              <a:t>), **0.5 (</a:t>
            </a:r>
            <a:r>
              <a:rPr lang="ko-KR" altLang="en-US" dirty="0" smtClean="0"/>
              <a:t>제곱근</a:t>
            </a:r>
            <a:r>
              <a:rPr lang="en-US" altLang="ko-KR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= (</a:t>
            </a:r>
            <a:r>
              <a:rPr lang="ko-KR" altLang="en-US" dirty="0" smtClean="0"/>
              <a:t>대입 연산자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 = a + b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 err="1" smtClean="0">
                <a:sym typeface="Wingdings" panose="05000000000000000000" pitchFamily="2" charset="2"/>
              </a:rPr>
              <a:t>a+b</a:t>
            </a:r>
            <a:r>
              <a:rPr lang="ko-KR" altLang="en-US" sz="1500" dirty="0" smtClean="0">
                <a:sym typeface="Wingdings" panose="05000000000000000000" pitchFamily="2" charset="2"/>
              </a:rPr>
              <a:t>의 값을 </a:t>
            </a:r>
            <a:r>
              <a:rPr lang="en-US" altLang="ko-KR" sz="1500" dirty="0" smtClean="0">
                <a:sym typeface="Wingdings" panose="05000000000000000000" pitchFamily="2" charset="2"/>
              </a:rPr>
              <a:t>a</a:t>
            </a:r>
            <a:r>
              <a:rPr lang="ko-KR" altLang="en-US" sz="1500" dirty="0" smtClean="0">
                <a:sym typeface="Wingdings" panose="05000000000000000000" pitchFamily="2" charset="2"/>
              </a:rPr>
              <a:t>에 저장한다</a:t>
            </a:r>
            <a:endParaRPr lang="en-US" altLang="ko-KR" sz="1500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6245687" y="1089870"/>
            <a:ext cx="2748625" cy="31379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err="1" smtClean="0">
                <a:solidFill>
                  <a:schemeClr val="tx1"/>
                </a:solidFill>
              </a:rPr>
              <a:t>a+b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a-b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a*b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a/b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err="1" smtClean="0">
                <a:solidFill>
                  <a:schemeClr val="tx1"/>
                </a:solidFill>
              </a:rPr>
              <a:t>a%b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c**d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a**0.5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a//b)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a = b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6245687" y="480875"/>
            <a:ext cx="5563540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a = 9, b = 5, c =2, d =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7691992" y="1183034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 smtClean="0"/>
              <a:t>14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7698776" y="1454969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>
                <a:sym typeface="Wingdings" panose="05000000000000000000" pitchFamily="2" charset="2"/>
              </a:rPr>
              <a:t>4</a:t>
            </a:r>
            <a:endParaRPr lang="en-US" altLang="ko-KR" sz="1500" dirty="0" smtClean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7685035" y="2549868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8</a:t>
            </a:r>
            <a:endParaRPr lang="en-US" altLang="ko-KR" sz="1500" dirty="0" smtClean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7706171" y="1710920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45</a:t>
            </a:r>
            <a:endParaRPr lang="en-US" altLang="ko-KR" sz="1500" dirty="0" smtClean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7698776" y="1981675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1.8</a:t>
            </a:r>
            <a:endParaRPr lang="en-US" altLang="ko-KR" sz="1500" dirty="0" smtClean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7671293" y="2258650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>
                <a:sym typeface="Wingdings" panose="05000000000000000000" pitchFamily="2" charset="2"/>
              </a:rPr>
              <a:t>4</a:t>
            </a:r>
            <a:endParaRPr lang="en-US" altLang="ko-KR" sz="1500" dirty="0" smtClean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7664025" y="2847616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3.0</a:t>
            </a:r>
            <a:endParaRPr lang="en-US" altLang="ko-KR" sz="1500" dirty="0" smtClean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7330976" y="3710746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>
                <a:sym typeface="Wingdings" panose="05000000000000000000" pitchFamily="2" charset="2"/>
              </a:rPr>
              <a:t>5</a:t>
            </a:r>
            <a:endParaRPr lang="en-US" altLang="ko-KR" sz="1500" dirty="0" smtClean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7683505" y="3108632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>
                <a:sym typeface="Wingdings" panose="05000000000000000000" pitchFamily="2" charset="2"/>
              </a:rPr>
              <a:t>1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125551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변수와 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연산자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형변환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연산자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752876" y="1219045"/>
            <a:ext cx="184731" cy="4542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615432" y="1219045"/>
            <a:ext cx="5563540" cy="3831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+=, -=, /=, *=, %=, **=..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 += b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-&gt; a = a + 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 *= b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-&gt; a = a * 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245687" y="1709155"/>
            <a:ext cx="2748625" cy="24688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a+=b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a-=b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a*=b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a/=b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6212542" y="943424"/>
            <a:ext cx="5563540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a = 10, b =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7331902" y="1945376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 smtClean="0"/>
              <a:t>15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7340336" y="2536452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 smtClean="0"/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7308304" y="3106071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50</a:t>
            </a:r>
            <a:endParaRPr lang="en-US" altLang="ko-KR" sz="1500" dirty="0" smtClean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7340336" y="3688425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10.0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358160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변수와 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연산자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형변환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연산자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752876" y="1219045"/>
            <a:ext cx="184731" cy="4542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372919" y="924011"/>
            <a:ext cx="5563540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&lt;&lt;, &gt;&gt;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-&gt; (&lt;&lt;: *(2^n), &gt;&gt;: /(2^n))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round (</a:t>
            </a:r>
            <a:r>
              <a:rPr lang="ko-KR" altLang="en-US" dirty="0" smtClean="0"/>
              <a:t>반올림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245687" y="1087147"/>
            <a:ext cx="2748625" cy="26059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chemeClr val="tx1"/>
                </a:solidFill>
              </a:rPr>
              <a:t>a&gt;&gt;2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chemeClr val="tx1"/>
                </a:solidFill>
              </a:rPr>
              <a:t>a&lt;&lt;2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print(round(</a:t>
            </a:r>
            <a:r>
              <a:rPr lang="en-US" altLang="ko-KR" dirty="0">
                <a:solidFill>
                  <a:schemeClr val="tx1"/>
                </a:solidFill>
              </a:rPr>
              <a:t>b</a:t>
            </a:r>
            <a:r>
              <a:rPr lang="en-US" altLang="ko-KR" dirty="0">
                <a:solidFill>
                  <a:srgbClr val="002060"/>
                </a:solidFill>
              </a:rPr>
              <a:t>))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print(round(</a:t>
            </a:r>
            <a:r>
              <a:rPr lang="en-US" altLang="ko-KR" dirty="0">
                <a:solidFill>
                  <a:schemeClr val="tx1"/>
                </a:solidFill>
              </a:rPr>
              <a:t>c</a:t>
            </a:r>
            <a:r>
              <a:rPr lang="en-US" altLang="ko-KR" dirty="0" smtClean="0">
                <a:solidFill>
                  <a:srgbClr val="002060"/>
                </a:solidFill>
              </a:rPr>
              <a:t>))</a:t>
            </a:r>
            <a:endParaRPr lang="en-US" altLang="ko-KR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6245687" y="334104"/>
            <a:ext cx="5563540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a = 4,  b= 3.3, c = 3.5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404545" y="1745943"/>
            <a:ext cx="55635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 = 2 -&gt; 0010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a &lt;&lt; 2 = 8 -&gt; 1000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8078331" y="1560575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 smtClean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8053181" y="1860664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 smtClean="0"/>
              <a:t>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8053181" y="2405533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3</a:t>
            </a:r>
            <a:endParaRPr lang="en-US" altLang="ko-KR" sz="1500" dirty="0" smtClean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8106291" y="2685324"/>
            <a:ext cx="1007847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4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189301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변수와 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연산자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형변환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연산자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752876" y="1219045"/>
            <a:ext cx="184731" cy="4542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522460" y="799175"/>
            <a:ext cx="5563540" cy="4662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== , !=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a==b: a</a:t>
            </a:r>
            <a:r>
              <a:rPr lang="ko-KR" altLang="en-US" dirty="0" smtClean="0"/>
              <a:t>랑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같은가</a:t>
            </a:r>
            <a:r>
              <a:rPr lang="en-US" altLang="ko-KR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a!=b: a</a:t>
            </a:r>
            <a:r>
              <a:rPr lang="ko-KR" altLang="en-US" dirty="0" smtClean="0"/>
              <a:t>랑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다른가</a:t>
            </a:r>
            <a:r>
              <a:rPr lang="en-US" altLang="ko-KR" dirty="0" smtClean="0"/>
              <a:t>?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&lt;, &gt;, &lt;=, &gt;=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and, or, not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and: </a:t>
            </a:r>
            <a:r>
              <a:rPr lang="ko-KR" altLang="en-US" dirty="0" err="1" smtClean="0"/>
              <a:t>둘다</a:t>
            </a:r>
            <a:r>
              <a:rPr lang="ko-KR" altLang="en-US" dirty="0" smtClean="0"/>
              <a:t> 참이면 </a:t>
            </a:r>
            <a:r>
              <a:rPr lang="en-US" altLang="ko-KR" dirty="0" smtClean="0"/>
              <a:t>True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or: </a:t>
            </a:r>
            <a:r>
              <a:rPr lang="ko-KR" altLang="en-US" dirty="0" smtClean="0"/>
              <a:t>하나라도 참이면 </a:t>
            </a:r>
            <a:r>
              <a:rPr lang="en-US" altLang="ko-KR" dirty="0" smtClean="0"/>
              <a:t>True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not: </a:t>
            </a:r>
            <a:r>
              <a:rPr lang="ko-KR" altLang="en-US" dirty="0" smtClean="0"/>
              <a:t>부정</a:t>
            </a:r>
            <a:r>
              <a:rPr lang="en-US" altLang="ko-KR" dirty="0" smtClean="0"/>
              <a:t>(True-&gt;False), (False-&gt;True)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724128" y="1219045"/>
            <a:ext cx="3312368" cy="32969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chemeClr val="tx1"/>
                </a:solidFill>
              </a:rPr>
              <a:t>a==b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</a:t>
            </a:r>
            <a:r>
              <a:rPr lang="en-US" altLang="ko-KR" dirty="0">
                <a:solidFill>
                  <a:schemeClr val="tx1"/>
                </a:solidFill>
              </a:rPr>
              <a:t>(a</a:t>
            </a:r>
            <a:r>
              <a:rPr lang="en-US" altLang="ko-KR" dirty="0" smtClean="0">
                <a:solidFill>
                  <a:schemeClr val="tx1"/>
                </a:solidFill>
              </a:rPr>
              <a:t>!=b)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a&gt;b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a&lt;b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chemeClr val="tx1"/>
                </a:solidFill>
              </a:rPr>
              <a:t>a&gt;=c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chemeClr val="tx1"/>
                </a:solidFill>
              </a:rPr>
              <a:t>a&lt;=c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boolA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and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boolB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boolA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or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boolB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rgbClr val="00B050"/>
                </a:solidFill>
              </a:rPr>
              <a:t>not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boolA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5959085" y="223607"/>
            <a:ext cx="55635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a = 1, b = 2, c = 2,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boolA</a:t>
            </a:r>
            <a:r>
              <a:rPr lang="en-US" altLang="ko-KR" dirty="0" smtClean="0"/>
              <a:t>= True, </a:t>
            </a:r>
            <a:r>
              <a:rPr lang="en-US" altLang="ko-KR" dirty="0" err="1" smtClean="0"/>
              <a:t>boolB</a:t>
            </a:r>
            <a:r>
              <a:rPr lang="en-US" altLang="ko-KR" dirty="0" smtClean="0"/>
              <a:t> = False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8196030" y="1347614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False</a:t>
            </a:r>
            <a:endParaRPr lang="en-US" altLang="ko-KR" sz="1500" dirty="0" smtClean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8196030" y="1622556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True</a:t>
            </a:r>
            <a:endParaRPr lang="en-US" altLang="ko-KR" sz="1500" dirty="0" smtClean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8172400" y="1906894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False</a:t>
            </a:r>
            <a:endParaRPr lang="en-US" altLang="ko-KR" sz="1500" dirty="0" smtClean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8172400" y="2211694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True</a:t>
            </a:r>
            <a:endParaRPr lang="en-US" altLang="ko-KR" sz="1500" dirty="0" smtClean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8203280" y="2440776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False</a:t>
            </a:r>
            <a:endParaRPr lang="en-US" altLang="ko-KR" sz="1500" dirty="0" smtClean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8226184" y="2783094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True</a:t>
            </a:r>
            <a:endParaRPr lang="en-US" altLang="ko-KR" sz="1500" dirty="0" smtClean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8204447" y="3326426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 smtClean="0"/>
              <a:t>False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8204447" y="3610575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True</a:t>
            </a:r>
            <a:endParaRPr lang="en-US" altLang="ko-KR" sz="1500" dirty="0" smtClean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8204447" y="3869758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False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313458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변수와 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연산자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형변환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형변환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752876" y="1219045"/>
            <a:ext cx="2695546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int</a:t>
            </a:r>
            <a:r>
              <a:rPr lang="en-US" altLang="ko-KR" dirty="0" smtClean="0"/>
              <a:t>(value), </a:t>
            </a:r>
            <a:r>
              <a:rPr lang="en-US" altLang="ko-KR" dirty="0" err="1" smtClean="0"/>
              <a:t>chr</a:t>
            </a:r>
            <a:r>
              <a:rPr lang="en-US" altLang="ko-KR" dirty="0" smtClean="0"/>
              <a:t>(value)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float(value),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(value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329727" y="1048076"/>
            <a:ext cx="2748625" cy="19155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2060"/>
                </a:solidFill>
              </a:rPr>
              <a:t>print(float(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dirty="0">
                <a:solidFill>
                  <a:srgbClr val="002060"/>
                </a:solidFill>
              </a:rPr>
              <a:t>))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 err="1">
                <a:solidFill>
                  <a:srgbClr val="002060"/>
                </a:solidFill>
              </a:rPr>
              <a:t>int</a:t>
            </a:r>
            <a:r>
              <a:rPr lang="en-US" altLang="ko-KR" dirty="0">
                <a:solidFill>
                  <a:srgbClr val="002060"/>
                </a:solidFill>
              </a:rPr>
              <a:t>(</a:t>
            </a:r>
            <a:r>
              <a:rPr lang="en-US" altLang="ko-KR" dirty="0">
                <a:solidFill>
                  <a:schemeClr val="tx1"/>
                </a:solidFill>
              </a:rPr>
              <a:t>b</a:t>
            </a:r>
            <a:r>
              <a:rPr lang="en-US" altLang="ko-KR" dirty="0">
                <a:solidFill>
                  <a:srgbClr val="002060"/>
                </a:solidFill>
              </a:rPr>
              <a:t>))</a:t>
            </a:r>
          </a:p>
          <a:p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c+d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 = </a:t>
            </a:r>
            <a:r>
              <a:rPr lang="en-US" altLang="ko-KR" dirty="0" err="1">
                <a:solidFill>
                  <a:srgbClr val="002060"/>
                </a:solidFill>
              </a:rPr>
              <a:t>str</a:t>
            </a:r>
            <a:r>
              <a:rPr lang="en-US" altLang="ko-KR" dirty="0">
                <a:solidFill>
                  <a:srgbClr val="002060"/>
                </a:solidFill>
              </a:rPr>
              <a:t>(</a:t>
            </a:r>
            <a:r>
              <a:rPr lang="en-US" altLang="ko-KR" dirty="0">
                <a:solidFill>
                  <a:schemeClr val="tx1"/>
                </a:solidFill>
              </a:rPr>
              <a:t>c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d =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en-US" altLang="ko-KR" dirty="0" err="1">
                <a:solidFill>
                  <a:srgbClr val="002060"/>
                </a:solidFill>
              </a:rPr>
              <a:t>str</a:t>
            </a:r>
            <a:r>
              <a:rPr lang="en-US" altLang="ko-KR" dirty="0">
                <a:solidFill>
                  <a:srgbClr val="002060"/>
                </a:solidFill>
              </a:rPr>
              <a:t>(</a:t>
            </a:r>
            <a:r>
              <a:rPr lang="en-US" altLang="ko-KR" dirty="0">
                <a:solidFill>
                  <a:schemeClr val="tx1"/>
                </a:solidFill>
              </a:rPr>
              <a:t>d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c+d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3771430" y="314599"/>
            <a:ext cx="5563540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 = 3, b = 1.7, c = 5, d =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7956376" y="999754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3.0</a:t>
            </a:r>
            <a:endParaRPr lang="en-US" altLang="ko-KR" sz="1500" dirty="0" smtClean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7956376" y="1206633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 smtClean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7985911" y="1742418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 smtClean="0"/>
              <a:t>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8009575" y="2601864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56</a:t>
            </a:r>
            <a:endParaRPr lang="en-US" altLang="ko-KR" sz="15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752876" y="2483575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int</a:t>
            </a:r>
            <a:r>
              <a:rPr lang="en-US" altLang="ko-KR" dirty="0"/>
              <a:t>(a+0.5)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</a:t>
            </a:r>
            <a:r>
              <a:rPr lang="en-US" altLang="ko-KR" sz="1400" dirty="0"/>
              <a:t>-&gt; ex) a = 3.3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    -&gt; a+0.5 = 3.8,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(a) = 3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ex) a = 3.5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    -&gt; a+0.5 = 4.0,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(a) = 4</a:t>
            </a:r>
          </a:p>
        </p:txBody>
      </p:sp>
    </p:spTree>
    <p:extLst>
      <p:ext uri="{BB962C8B-B14F-4D97-AF65-F5344CB8AC3E}">
        <p14:creationId xmlns:p14="http://schemas.microsoft.com/office/powerpoint/2010/main" val="40975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변수와 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연산자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형변환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형변환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329727" y="1048075"/>
            <a:ext cx="2748625" cy="224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2060"/>
                </a:solidFill>
              </a:rPr>
              <a:t>a = 132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b = 158</a:t>
            </a:r>
          </a:p>
          <a:p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c = </a:t>
            </a:r>
            <a:r>
              <a:rPr lang="en-US" altLang="ko-KR" dirty="0" err="1">
                <a:solidFill>
                  <a:srgbClr val="002060"/>
                </a:solidFill>
              </a:rPr>
              <a:t>int</a:t>
            </a:r>
            <a:r>
              <a:rPr lang="en-US" altLang="ko-KR" dirty="0">
                <a:solidFill>
                  <a:srgbClr val="002060"/>
                </a:solidFill>
              </a:rPr>
              <a:t>((a+50)/100)*100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d = </a:t>
            </a:r>
            <a:r>
              <a:rPr lang="en-US" altLang="ko-KR" dirty="0" err="1">
                <a:solidFill>
                  <a:srgbClr val="002060"/>
                </a:solidFill>
              </a:rPr>
              <a:t>int</a:t>
            </a:r>
            <a:r>
              <a:rPr lang="en-US" altLang="ko-KR" dirty="0">
                <a:solidFill>
                  <a:srgbClr val="002060"/>
                </a:solidFill>
              </a:rPr>
              <a:t>((b+50)/100)*100</a:t>
            </a:r>
          </a:p>
          <a:p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print(c, 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6296582" y="408842"/>
            <a:ext cx="5563540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a = 132, b = 158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727" y="3478440"/>
            <a:ext cx="2305613" cy="10375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515182" y="1224432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c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a+50 = 182,   182/100 = 1.82</a:t>
            </a:r>
            <a:br>
              <a:rPr lang="en-US" altLang="ko-KR" sz="1400" dirty="0" smtClean="0"/>
            </a:b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(1.82) = 1,  1*100 = 100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</a:t>
            </a:r>
            <a:br>
              <a:rPr lang="en-US" altLang="ko-KR" sz="1400" dirty="0" smtClean="0"/>
            </a:br>
            <a:r>
              <a:rPr lang="en-US" altLang="ko-KR" sz="1400" dirty="0" smtClean="0"/>
              <a:t>b+50 = 208,   208/100 = 2.08</a:t>
            </a:r>
            <a:br>
              <a:rPr lang="en-US" altLang="ko-KR" sz="1400" dirty="0" smtClean="0"/>
            </a:b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(2.08) = 2,   2*100 = 200</a:t>
            </a:r>
            <a:br>
              <a:rPr lang="en-US" altLang="ko-KR" sz="1400" dirty="0" smtClean="0"/>
            </a:b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5577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130981"/>
            <a:ext cx="5904656" cy="73866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3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. 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입출력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5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입출력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</a:t>
            </a: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input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입출력 고급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출력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5712558" y="1232683"/>
            <a:ext cx="3078087" cy="30008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따옴표 안의 문자열 출력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콤마로 문자열 이을 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띄어쓰기 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+</a:t>
            </a:r>
            <a:r>
              <a:rPr lang="ko-KR" altLang="en-US" dirty="0" smtClean="0"/>
              <a:t>기호로 문자열 합칠 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띄어쓰기 안됨</a:t>
            </a:r>
            <a:endParaRPr lang="en-US" altLang="ko-KR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2467251" y="1056855"/>
            <a:ext cx="2748625" cy="19155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“Hello”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“Hello”</a:t>
            </a:r>
            <a:r>
              <a:rPr lang="en-US" altLang="ko-KR" dirty="0" smtClean="0">
                <a:solidFill>
                  <a:srgbClr val="002060"/>
                </a:solidFill>
              </a:rPr>
              <a:t>,</a:t>
            </a:r>
            <a:r>
              <a:rPr lang="en-US" altLang="ko-KR" dirty="0" smtClean="0">
                <a:solidFill>
                  <a:srgbClr val="92D050"/>
                </a:solidFill>
              </a:rPr>
              <a:t> “World”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“Hello” </a:t>
            </a:r>
            <a:r>
              <a:rPr lang="en-US" altLang="ko-KR" dirty="0" smtClean="0">
                <a:solidFill>
                  <a:srgbClr val="002060"/>
                </a:solidFill>
              </a:rPr>
              <a:t>+</a:t>
            </a:r>
            <a:r>
              <a:rPr lang="en-US" altLang="ko-KR" dirty="0" smtClean="0">
                <a:solidFill>
                  <a:srgbClr val="92D050"/>
                </a:solidFill>
              </a:rPr>
              <a:t> “World”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293617"/>
            <a:ext cx="3036527" cy="13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6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74A9849-6142-4D64-AE02-3C8EDBEF5012}"/>
              </a:ext>
            </a:extLst>
          </p:cNvPr>
          <p:cNvSpPr/>
          <p:nvPr/>
        </p:nvSpPr>
        <p:spPr>
          <a:xfrm>
            <a:off x="-2" y="581138"/>
            <a:ext cx="9144000" cy="3981224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/>
              <a:t>   | </a:t>
            </a:r>
            <a:r>
              <a:rPr lang="ko-KR" altLang="en-US" sz="2800" b="1" dirty="0" err="1" smtClean="0"/>
              <a:t>스터디</a:t>
            </a:r>
            <a:r>
              <a:rPr lang="ko-KR" altLang="en-US" sz="2800" b="1" dirty="0" smtClean="0"/>
              <a:t> 개요</a:t>
            </a:r>
            <a:endParaRPr lang="en-US" altLang="ko-KR" sz="2800" b="1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-</a:t>
            </a:r>
            <a:r>
              <a:rPr lang="ko-KR" altLang="en-US" dirty="0" smtClean="0"/>
              <a:t>장소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학술정보원 </a:t>
            </a:r>
            <a:r>
              <a:rPr lang="en-US" altLang="ko-KR" dirty="0" smtClean="0"/>
              <a:t>2</a:t>
            </a:r>
            <a:r>
              <a:rPr lang="ko-KR" altLang="en-US" dirty="0" smtClean="0"/>
              <a:t>층 </a:t>
            </a:r>
            <a:r>
              <a:rPr lang="ko-KR" altLang="en-US" dirty="0" err="1" smtClean="0"/>
              <a:t>교육실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-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월</a:t>
            </a:r>
            <a:r>
              <a:rPr lang="en-US" altLang="ko-KR" dirty="0" smtClean="0"/>
              <a:t>(13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~ 14</a:t>
            </a:r>
            <a:r>
              <a:rPr lang="ko-KR" altLang="en-US" dirty="0" smtClean="0"/>
              <a:t>시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목</a:t>
            </a:r>
            <a:r>
              <a:rPr lang="en-US" altLang="ko-KR" dirty="0" smtClean="0"/>
              <a:t>(12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~ 13</a:t>
            </a:r>
            <a:r>
              <a:rPr lang="ko-KR" altLang="en-US" dirty="0" smtClean="0"/>
              <a:t>시</a:t>
            </a:r>
            <a:r>
              <a:rPr lang="en-US" altLang="ko-KR" dirty="0" smtClean="0"/>
              <a:t>), </a:t>
            </a:r>
            <a:r>
              <a:rPr lang="ko-KR" altLang="en-US" dirty="0" smtClean="0"/>
              <a:t>금</a:t>
            </a:r>
            <a:r>
              <a:rPr lang="en-US" altLang="ko-KR" dirty="0" smtClean="0"/>
              <a:t>(13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~ 14</a:t>
            </a:r>
            <a:r>
              <a:rPr lang="ko-KR" altLang="en-US" dirty="0" smtClean="0"/>
              <a:t>시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-</a:t>
            </a:r>
            <a:r>
              <a:rPr lang="ko-KR" altLang="en-US" dirty="0" smtClean="0"/>
              <a:t>진도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수업계획서에서 중간고사 전 범위까지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-</a:t>
            </a:r>
            <a:r>
              <a:rPr lang="ko-KR" altLang="en-US" dirty="0" smtClean="0"/>
              <a:t>질문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언제나 환영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-</a:t>
            </a:r>
            <a:r>
              <a:rPr lang="ko-KR" altLang="en-US" dirty="0" smtClean="0"/>
              <a:t>연락</a:t>
            </a:r>
            <a:r>
              <a:rPr lang="en-US" altLang="ko-KR" dirty="0" smtClean="0"/>
              <a:t>: 010-2536-8746, </a:t>
            </a:r>
            <a:r>
              <a:rPr lang="ko-KR" altLang="en-US" dirty="0" err="1" smtClean="0"/>
              <a:t>카카오톡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1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입출력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</a:t>
            </a: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input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입출력 고급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출력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5249823" y="799175"/>
            <a:ext cx="3919663" cy="424731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연산의 결과 출력 가능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+</a:t>
            </a:r>
            <a:r>
              <a:rPr lang="ko-KR" altLang="en-US" dirty="0" smtClean="0"/>
              <a:t>기호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 smtClean="0">
                <a:sym typeface="Wingdings" panose="05000000000000000000" pitchFamily="2" charset="2"/>
              </a:rPr>
              <a:t>변수가 정수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실수일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ym typeface="Wingdings" panose="05000000000000000000" pitchFamily="2" charset="2"/>
              </a:rPr>
              <a:t>    </a:t>
            </a:r>
            <a:r>
              <a:rPr lang="ko-KR" altLang="en-US" dirty="0" smtClean="0">
                <a:sym typeface="Wingdings" panose="05000000000000000000" pitchFamily="2" charset="2"/>
              </a:rPr>
              <a:t>결과값으로 </a:t>
            </a:r>
            <a:r>
              <a:rPr lang="en-US" altLang="ko-KR" dirty="0" smtClean="0">
                <a:sym typeface="Wingdings" panose="05000000000000000000" pitchFamily="2" charset="2"/>
              </a:rPr>
              <a:t>+</a:t>
            </a:r>
            <a:r>
              <a:rPr lang="ko-KR" altLang="en-US" dirty="0" smtClean="0">
                <a:sym typeface="Wingdings" panose="05000000000000000000" pitchFamily="2" charset="2"/>
              </a:rPr>
              <a:t>연산의 결과가 나옴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(</a:t>
            </a:r>
            <a:r>
              <a:rPr lang="ko-KR" altLang="en-US" dirty="0" smtClean="0">
                <a:sym typeface="Wingdings" panose="05000000000000000000" pitchFamily="2" charset="2"/>
              </a:rPr>
              <a:t>다른 연산도 가능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변수가 문자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문자열일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</a:t>
            </a:r>
            <a:r>
              <a:rPr lang="ko-KR" altLang="en-US" dirty="0" smtClean="0">
                <a:sym typeface="Wingdings" panose="05000000000000000000" pitchFamily="2" charset="2"/>
              </a:rPr>
              <a:t>결과값으로 두 문자열을 합친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</a:t>
            </a:r>
            <a:r>
              <a:rPr lang="ko-KR" altLang="en-US" dirty="0" smtClean="0">
                <a:sym typeface="Wingdings" panose="05000000000000000000" pitchFamily="2" charset="2"/>
              </a:rPr>
              <a:t>결과가 나옴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2473509" y="926945"/>
            <a:ext cx="2559002" cy="19155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 = 1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b = 2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a+b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string1 = </a:t>
            </a:r>
            <a:r>
              <a:rPr lang="en-US" altLang="ko-KR" dirty="0">
                <a:solidFill>
                  <a:srgbClr val="92D050"/>
                </a:solidFill>
              </a:rPr>
              <a:t>"</a:t>
            </a:r>
            <a:r>
              <a:rPr lang="en-US" altLang="ko-KR" dirty="0" err="1">
                <a:solidFill>
                  <a:srgbClr val="92D050"/>
                </a:solidFill>
              </a:rPr>
              <a:t>abc</a:t>
            </a:r>
            <a:r>
              <a:rPr lang="en-US" altLang="ko-KR" dirty="0">
                <a:solidFill>
                  <a:srgbClr val="92D050"/>
                </a:solidFill>
              </a:rPr>
              <a:t>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string2 = </a:t>
            </a:r>
            <a:r>
              <a:rPr lang="en-US" altLang="ko-KR" dirty="0">
                <a:solidFill>
                  <a:srgbClr val="92D050"/>
                </a:solidFill>
              </a:rPr>
              <a:t>"</a:t>
            </a:r>
            <a:r>
              <a:rPr lang="en-US" altLang="ko-KR" dirty="0" err="1">
                <a:solidFill>
                  <a:srgbClr val="92D050"/>
                </a:solidFill>
              </a:rPr>
              <a:t>def</a:t>
            </a:r>
            <a:r>
              <a:rPr lang="en-US" altLang="ko-KR" dirty="0">
                <a:solidFill>
                  <a:srgbClr val="92D050"/>
                </a:solidFill>
              </a:rPr>
              <a:t>"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chemeClr val="tx1"/>
                </a:solidFill>
              </a:rPr>
              <a:t>string1 + string2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289014"/>
            <a:ext cx="2688694" cy="9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5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입출력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</a:t>
            </a: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input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입출력 고급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출력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5032511" y="926945"/>
            <a:ext cx="4059316" cy="30008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출력할 문자열이 긴 경우</a:t>
            </a:r>
            <a:r>
              <a:rPr lang="en-US" altLang="ko-KR" dirty="0"/>
              <a:t> </a:t>
            </a:r>
            <a:r>
              <a:rPr lang="en-US" altLang="ko-KR" dirty="0" smtClean="0"/>
              <a:t>\</a:t>
            </a:r>
            <a:r>
              <a:rPr lang="ko-KR" altLang="en-US" dirty="0" smtClean="0"/>
              <a:t>기호를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사용하여 </a:t>
            </a:r>
            <a:r>
              <a:rPr lang="ko-KR" altLang="en-US" dirty="0" err="1" smtClean="0"/>
              <a:t>여러줄에</a:t>
            </a:r>
            <a:r>
              <a:rPr lang="ko-KR" altLang="en-US" dirty="0" smtClean="0"/>
              <a:t> 작성 가능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“, ‘, \ </a:t>
            </a:r>
            <a:r>
              <a:rPr lang="ko-KR" altLang="en-US" dirty="0" err="1" smtClean="0"/>
              <a:t>문자등을</a:t>
            </a:r>
            <a:r>
              <a:rPr lang="ko-KR" altLang="en-US" dirty="0" smtClean="0"/>
              <a:t> 출력하기 위해서는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\</a:t>
            </a:r>
            <a:r>
              <a:rPr lang="ko-KR" altLang="en-US" dirty="0" smtClean="0"/>
              <a:t>뒤에 각 문자를 붙여야 출력됨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+) </a:t>
            </a:r>
            <a:r>
              <a:rPr lang="ko-KR" altLang="en-US" dirty="0" err="1" smtClean="0"/>
              <a:t>탭키</a:t>
            </a:r>
            <a:r>
              <a:rPr lang="en-US" altLang="ko-KR" dirty="0" smtClean="0"/>
              <a:t>: \t, </a:t>
            </a:r>
            <a:r>
              <a:rPr lang="ko-KR" altLang="en-US" dirty="0" err="1" smtClean="0"/>
              <a:t>줄바꿈</a:t>
            </a:r>
            <a:r>
              <a:rPr lang="en-US" altLang="ko-KR" dirty="0" smtClean="0"/>
              <a:t>: \n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2473509" y="926945"/>
            <a:ext cx="2559002" cy="19155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2060"/>
                </a:solidFill>
              </a:rPr>
              <a:t>print</a:t>
            </a:r>
            <a:r>
              <a:rPr lang="en-US" altLang="ko-KR" dirty="0">
                <a:solidFill>
                  <a:srgbClr val="92D050"/>
                </a:solidFill>
              </a:rPr>
              <a:t>("ABCDEFGHIJ\</a:t>
            </a:r>
          </a:p>
          <a:p>
            <a:r>
              <a:rPr lang="en-US" altLang="ko-KR" dirty="0">
                <a:solidFill>
                  <a:srgbClr val="92D050"/>
                </a:solidFill>
              </a:rPr>
              <a:t>KLMNOPQR"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rgbClr val="92D050"/>
                </a:solidFill>
              </a:rPr>
              <a:t>"\"\'\\"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842" y="3134589"/>
            <a:ext cx="2467669" cy="11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2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입출력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</a:t>
            </a: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input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입출력 고급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출력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5632027" y="314599"/>
            <a:ext cx="3368230" cy="424731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서식문자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정수</a:t>
            </a:r>
            <a:r>
              <a:rPr lang="en-US" altLang="ko-KR" dirty="0"/>
              <a:t>: %d, </a:t>
            </a:r>
            <a:r>
              <a:rPr lang="ko-KR" altLang="en-US" dirty="0"/>
              <a:t>실수</a:t>
            </a:r>
            <a:r>
              <a:rPr lang="en-US" altLang="ko-KR" dirty="0"/>
              <a:t>: %f, </a:t>
            </a:r>
            <a:r>
              <a:rPr lang="ko-KR" altLang="en-US" dirty="0"/>
              <a:t>문자</a:t>
            </a:r>
            <a:r>
              <a:rPr lang="en-US" altLang="ko-KR" dirty="0"/>
              <a:t>: %c,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문자열</a:t>
            </a:r>
            <a:r>
              <a:rPr lang="en-US" altLang="ko-KR" dirty="0"/>
              <a:t>: %</a:t>
            </a:r>
            <a:r>
              <a:rPr lang="en-US" altLang="ko-KR" dirty="0" smtClean="0"/>
              <a:t>s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자리맞춤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%5d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 </a:t>
            </a:r>
            <a:r>
              <a:rPr lang="en-US" altLang="ko-KR" dirty="0" smtClean="0"/>
              <a:t>       1       2        3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%05d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0      0       1       2       3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2473509" y="926944"/>
            <a:ext cx="2962588" cy="29409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i </a:t>
            </a:r>
            <a:r>
              <a:rPr lang="en-US" altLang="ko-KR" dirty="0">
                <a:solidFill>
                  <a:schemeClr val="tx1"/>
                </a:solidFill>
              </a:rPr>
              <a:t>= 123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f = 3.14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s = </a:t>
            </a:r>
            <a:r>
              <a:rPr lang="en-US" altLang="ko-KR" dirty="0">
                <a:solidFill>
                  <a:srgbClr val="92D050"/>
                </a:solidFill>
              </a:rPr>
              <a:t>"Hello"</a:t>
            </a:r>
          </a:p>
          <a:p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print</a:t>
            </a:r>
            <a:r>
              <a:rPr lang="en-US" altLang="ko-KR" dirty="0">
                <a:solidFill>
                  <a:srgbClr val="92D050"/>
                </a:solidFill>
              </a:rPr>
              <a:t>("%d %f %s"</a:t>
            </a:r>
            <a:r>
              <a:rPr lang="en-US" altLang="ko-KR" dirty="0">
                <a:solidFill>
                  <a:srgbClr val="002060"/>
                </a:solidFill>
              </a:rPr>
              <a:t> % (</a:t>
            </a:r>
            <a:r>
              <a:rPr lang="en-US" altLang="ko-KR" dirty="0" err="1">
                <a:solidFill>
                  <a:srgbClr val="002060"/>
                </a:solidFill>
              </a:rPr>
              <a:t>i</a:t>
            </a:r>
            <a:r>
              <a:rPr lang="en-US" altLang="ko-KR" dirty="0">
                <a:solidFill>
                  <a:srgbClr val="002060"/>
                </a:solidFill>
              </a:rPr>
              <a:t>, f, s</a:t>
            </a:r>
            <a:r>
              <a:rPr lang="en-US" altLang="ko-KR" dirty="0" smtClean="0">
                <a:solidFill>
                  <a:srgbClr val="002060"/>
                </a:solidFill>
              </a:rPr>
              <a:t>))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"%5d %5.1f %7s" </a:t>
            </a:r>
            <a:r>
              <a:rPr lang="en-US" altLang="ko-KR" dirty="0" smtClean="0">
                <a:solidFill>
                  <a:srgbClr val="002060"/>
                </a:solidFill>
              </a:rPr>
              <a:t>% </a:t>
            </a:r>
            <a:r>
              <a:rPr lang="en-US" altLang="ko-KR" dirty="0">
                <a:solidFill>
                  <a:srgbClr val="002060"/>
                </a:solidFill>
              </a:rPr>
              <a:t>(</a:t>
            </a:r>
            <a:r>
              <a:rPr lang="en-US" altLang="ko-KR" dirty="0" err="1">
                <a:solidFill>
                  <a:srgbClr val="002060"/>
                </a:solidFill>
              </a:rPr>
              <a:t>i,f,s</a:t>
            </a:r>
            <a:r>
              <a:rPr lang="en-US" altLang="ko-KR" dirty="0">
                <a:solidFill>
                  <a:srgbClr val="002060"/>
                </a:solidFill>
              </a:rPr>
              <a:t>))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rgbClr val="92D050"/>
                </a:solidFill>
              </a:rPr>
              <a:t>"%05d %05.1f %7s" </a:t>
            </a:r>
            <a:r>
              <a:rPr lang="en-US" altLang="ko-KR" dirty="0">
                <a:solidFill>
                  <a:srgbClr val="002060"/>
                </a:solidFill>
              </a:rPr>
              <a:t>% (</a:t>
            </a:r>
            <a:r>
              <a:rPr lang="en-US" altLang="ko-KR" dirty="0" err="1">
                <a:solidFill>
                  <a:srgbClr val="002060"/>
                </a:solidFill>
              </a:rPr>
              <a:t>i,f,s</a:t>
            </a:r>
            <a:r>
              <a:rPr lang="en-US" altLang="ko-KR" dirty="0">
                <a:solidFill>
                  <a:srgbClr val="002060"/>
                </a:solidFill>
              </a:rPr>
              <a:t>))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18" y="3936347"/>
            <a:ext cx="2566944" cy="110476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653409" y="2741198"/>
            <a:ext cx="3384375" cy="709120"/>
            <a:chOff x="5653409" y="3723878"/>
            <a:chExt cx="3384375" cy="744489"/>
          </a:xfrm>
        </p:grpSpPr>
        <p:sp>
          <p:nvSpPr>
            <p:cNvPr id="4" name="직사각형 3"/>
            <p:cNvSpPr/>
            <p:nvPr/>
          </p:nvSpPr>
          <p:spPr>
            <a:xfrm>
              <a:off x="5653409" y="3744238"/>
              <a:ext cx="3384375" cy="720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6372200" y="3723878"/>
              <a:ext cx="0" cy="7444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020272" y="3723878"/>
              <a:ext cx="0" cy="7444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7668344" y="3723878"/>
              <a:ext cx="0" cy="7444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8388424" y="3723878"/>
              <a:ext cx="0" cy="7444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5632027" y="4026822"/>
            <a:ext cx="3384375" cy="744489"/>
            <a:chOff x="5653409" y="3723878"/>
            <a:chExt cx="3384375" cy="744489"/>
          </a:xfrm>
        </p:grpSpPr>
        <p:sp>
          <p:nvSpPr>
            <p:cNvPr id="20" name="직사각형 19"/>
            <p:cNvSpPr/>
            <p:nvPr/>
          </p:nvSpPr>
          <p:spPr>
            <a:xfrm>
              <a:off x="5653409" y="3744238"/>
              <a:ext cx="3384375" cy="720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6372200" y="3723878"/>
              <a:ext cx="0" cy="7444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7020272" y="3723878"/>
              <a:ext cx="0" cy="7444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668344" y="3723878"/>
              <a:ext cx="0" cy="7444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8388424" y="3723878"/>
              <a:ext cx="0" cy="7444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15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입출력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</a:t>
            </a: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input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입출력 고급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입력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5724525" y="1283752"/>
            <a:ext cx="2816797" cy="30008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input()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input </a:t>
            </a:r>
            <a:r>
              <a:rPr lang="ko-KR" altLang="en-US" dirty="0" smtClean="0"/>
              <a:t>함수는 입력된 값을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문자열 형태로 받는다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int</a:t>
            </a:r>
            <a:r>
              <a:rPr lang="en-US" altLang="ko-KR" dirty="0" smtClean="0"/>
              <a:t>(input())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정수로 </a:t>
            </a:r>
            <a:r>
              <a:rPr lang="ko-KR" altLang="en-US" dirty="0" err="1" smtClean="0"/>
              <a:t>입력받고</a:t>
            </a:r>
            <a:r>
              <a:rPr lang="ko-KR" altLang="en-US" dirty="0" smtClean="0"/>
              <a:t> 싶다면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형변환</a:t>
            </a:r>
            <a:r>
              <a:rPr lang="ko-KR" altLang="en-US" dirty="0" smtClean="0"/>
              <a:t> 시킨다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522038" y="1450869"/>
            <a:ext cx="2559002" cy="19155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 = </a:t>
            </a:r>
            <a:r>
              <a:rPr lang="en-US" altLang="ko-KR" dirty="0" smtClean="0">
                <a:solidFill>
                  <a:srgbClr val="002060"/>
                </a:solidFill>
              </a:rPr>
              <a:t>input()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a = </a:t>
            </a:r>
            <a:r>
              <a:rPr lang="en-US" altLang="ko-KR" dirty="0" err="1" smtClean="0">
                <a:solidFill>
                  <a:srgbClr val="002060"/>
                </a:solidFill>
              </a:rPr>
              <a:t>int</a:t>
            </a:r>
            <a:r>
              <a:rPr lang="en-US" altLang="ko-KR" dirty="0" smtClean="0">
                <a:solidFill>
                  <a:srgbClr val="002060"/>
                </a:solidFill>
              </a:rPr>
              <a:t>(input())</a:t>
            </a:r>
          </a:p>
          <a:p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s, a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  <a:endParaRPr lang="en-US" altLang="ko-KR" dirty="0">
              <a:solidFill>
                <a:srgbClr val="00206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606037"/>
            <a:ext cx="2438574" cy="116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8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입출력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</a:t>
            </a: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input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입출력 고급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고급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5330559" y="1066256"/>
            <a:ext cx="3597460" cy="258532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end = char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print </a:t>
            </a:r>
            <a:r>
              <a:rPr lang="ko-KR" altLang="en-US" dirty="0" smtClean="0"/>
              <a:t>함수 종료 시 종료문자를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</a:t>
            </a:r>
            <a:r>
              <a:rPr lang="ko-KR" altLang="en-US" dirty="0" smtClean="0"/>
              <a:t>무엇으로 할지 결정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기본값</a:t>
            </a:r>
            <a:r>
              <a:rPr lang="en-US" altLang="ko-KR" dirty="0" smtClean="0"/>
              <a:t>: \n (</a:t>
            </a:r>
            <a:r>
              <a:rPr lang="ko-KR" altLang="en-US" dirty="0" err="1" smtClean="0"/>
              <a:t>개행</a:t>
            </a:r>
            <a:r>
              <a:rPr lang="en-US" altLang="ko-KR" dirty="0" smtClean="0"/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499230" y="1066256"/>
            <a:ext cx="2559002" cy="19155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“Hello”</a:t>
            </a:r>
            <a:r>
              <a:rPr lang="en-US" altLang="ko-KR" dirty="0" smtClean="0">
                <a:solidFill>
                  <a:srgbClr val="002060"/>
                </a:solidFill>
              </a:rPr>
              <a:t>, </a:t>
            </a:r>
            <a:r>
              <a:rPr lang="en-US" altLang="ko-KR" dirty="0" smtClean="0">
                <a:solidFill>
                  <a:schemeClr val="tx1"/>
                </a:solidFill>
              </a:rPr>
              <a:t>end = </a:t>
            </a:r>
            <a:r>
              <a:rPr lang="en-US" altLang="ko-KR" dirty="0" smtClean="0">
                <a:solidFill>
                  <a:srgbClr val="92D050"/>
                </a:solidFill>
              </a:rPr>
              <a:t>“”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“World”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“My Name is”</a:t>
            </a:r>
            <a:r>
              <a:rPr lang="en-US" altLang="ko-KR" dirty="0" smtClean="0">
                <a:solidFill>
                  <a:schemeClr val="tx1"/>
                </a:solidFill>
              </a:rPr>
              <a:t>, end =</a:t>
            </a:r>
            <a:r>
              <a:rPr lang="en-US" altLang="ko-KR" dirty="0" smtClean="0">
                <a:solidFill>
                  <a:srgbClr val="002060"/>
                </a:solidFill>
              </a:rPr>
              <a:t> </a:t>
            </a:r>
            <a:r>
              <a:rPr lang="en-US" altLang="ko-KR" dirty="0" smtClean="0">
                <a:solidFill>
                  <a:srgbClr val="92D050"/>
                </a:solidFill>
              </a:rPr>
              <a:t>“#”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“</a:t>
            </a:r>
            <a:r>
              <a:rPr lang="ko-KR" altLang="en-US" dirty="0" smtClean="0">
                <a:solidFill>
                  <a:srgbClr val="92D050"/>
                </a:solidFill>
              </a:rPr>
              <a:t>홍길동</a:t>
            </a:r>
            <a:r>
              <a:rPr lang="en-US" altLang="ko-KR" dirty="0" smtClean="0">
                <a:solidFill>
                  <a:srgbClr val="92D050"/>
                </a:solidFill>
              </a:rPr>
              <a:t>”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  <a:endParaRPr lang="en-US" altLang="ko-KR" dirty="0">
              <a:solidFill>
                <a:srgbClr val="00206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894" y="3237405"/>
            <a:ext cx="2525281" cy="106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6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입출력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</a:t>
            </a: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input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입출력 고급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고급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5538228" y="1066256"/>
            <a:ext cx="3618298" cy="30008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sep</a:t>
            </a:r>
            <a:r>
              <a:rPr lang="en-US" altLang="ko-KR" dirty="0" smtClean="0"/>
              <a:t> = char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print</a:t>
            </a:r>
            <a:r>
              <a:rPr lang="ko-KR" altLang="en-US" dirty="0"/>
              <a:t>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,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구분시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 자동으로 공백이 생김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sep</a:t>
            </a:r>
            <a:r>
              <a:rPr lang="ko-KR" altLang="en-US" dirty="0" smtClean="0"/>
              <a:t>을 쓰면 공백대신 무엇으로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구분할 지 결정가능</a:t>
            </a:r>
            <a:endParaRPr lang="en-US" altLang="ko-KR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2515182" y="1066256"/>
            <a:ext cx="2559002" cy="19155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 = 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b = 2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a, b, </a:t>
            </a:r>
            <a:r>
              <a:rPr lang="en-US" altLang="ko-KR" dirty="0" err="1">
                <a:solidFill>
                  <a:schemeClr val="tx1"/>
                </a:solidFill>
              </a:rPr>
              <a:t>sep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=</a:t>
            </a:r>
            <a:r>
              <a:rPr lang="en-US" altLang="ko-KR">
                <a:solidFill>
                  <a:srgbClr val="002060"/>
                </a:solidFill>
              </a:rPr>
              <a:t> </a:t>
            </a:r>
            <a:r>
              <a:rPr lang="en-US" altLang="ko-KR" smtClean="0">
                <a:solidFill>
                  <a:srgbClr val="92D050"/>
                </a:solidFill>
              </a:rPr>
              <a:t>'+'</a:t>
            </a:r>
            <a:r>
              <a:rPr lang="en-US" altLang="ko-KR" smtClean="0">
                <a:solidFill>
                  <a:srgbClr val="002060"/>
                </a:solidFill>
              </a:rPr>
              <a:t>, </a:t>
            </a:r>
            <a:r>
              <a:rPr lang="en-US" altLang="ko-KR" dirty="0">
                <a:solidFill>
                  <a:schemeClr val="tx1"/>
                </a:solidFill>
              </a:rPr>
              <a:t>end </a:t>
            </a:r>
            <a:r>
              <a:rPr lang="en-US" altLang="ko-KR">
                <a:solidFill>
                  <a:schemeClr val="tx1"/>
                </a:solidFill>
              </a:rPr>
              <a:t>=</a:t>
            </a:r>
            <a:r>
              <a:rPr lang="en-US" altLang="ko-KR">
                <a:solidFill>
                  <a:srgbClr val="002060"/>
                </a:solidFill>
              </a:rPr>
              <a:t> </a:t>
            </a:r>
            <a:r>
              <a:rPr lang="en-US" altLang="ko-KR" smtClean="0">
                <a:solidFill>
                  <a:srgbClr val="92D050"/>
                </a:solidFill>
              </a:rPr>
              <a:t>‘'</a:t>
            </a:r>
            <a:r>
              <a:rPr lang="en-US" altLang="ko-KR" smtClean="0">
                <a:solidFill>
                  <a:srgbClr val="002060"/>
                </a:solidFill>
              </a:rPr>
              <a:t>)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rgbClr val="92D050"/>
                </a:solidFill>
              </a:rPr>
              <a:t>'='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a+b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813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입출력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</a:t>
            </a: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input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입출력 고급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고급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5522857" y="1279088"/>
            <a:ext cx="3323346" cy="34163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center: </a:t>
            </a:r>
            <a:r>
              <a:rPr lang="ko-KR" altLang="en-US" dirty="0" smtClean="0"/>
              <a:t>가운데정렬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rjust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우측정렬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ljust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좌측정렬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zfill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빈공간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채우면서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</a:t>
            </a:r>
            <a:r>
              <a:rPr lang="ko-KR" altLang="en-US" dirty="0" smtClean="0"/>
              <a:t>우측정렬</a:t>
            </a:r>
            <a:endParaRPr lang="en-US" altLang="ko-KR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2610026" y="1178161"/>
            <a:ext cx="2559002" cy="19155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“</a:t>
            </a:r>
            <a:r>
              <a:rPr lang="en-US" altLang="ko-KR" dirty="0" err="1" smtClean="0">
                <a:solidFill>
                  <a:srgbClr val="92D050"/>
                </a:solidFill>
              </a:rPr>
              <a:t>Hello”</a:t>
            </a:r>
            <a:r>
              <a:rPr lang="en-US" altLang="ko-KR" dirty="0" err="1" smtClean="0">
                <a:solidFill>
                  <a:schemeClr val="tx1"/>
                </a:solidFill>
              </a:rPr>
              <a:t>.center</a:t>
            </a:r>
            <a:r>
              <a:rPr lang="en-US" altLang="ko-KR" dirty="0" smtClean="0">
                <a:solidFill>
                  <a:schemeClr val="tx1"/>
                </a:solidFill>
              </a:rPr>
              <a:t>(10)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“Hello”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en-US" altLang="ko-KR" dirty="0" err="1" smtClean="0">
                <a:solidFill>
                  <a:schemeClr val="tx1"/>
                </a:solidFill>
              </a:rPr>
              <a:t>rjust</a:t>
            </a:r>
            <a:r>
              <a:rPr lang="en-US" altLang="ko-KR" dirty="0" smtClean="0">
                <a:solidFill>
                  <a:schemeClr val="tx1"/>
                </a:solidFill>
              </a:rPr>
              <a:t>(10)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“Hello”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en-US" altLang="ko-KR" dirty="0" err="1" smtClean="0">
                <a:solidFill>
                  <a:schemeClr val="tx1"/>
                </a:solidFill>
              </a:rPr>
              <a:t>ljust</a:t>
            </a:r>
            <a:r>
              <a:rPr lang="en-US" altLang="ko-KR" dirty="0" smtClean="0">
                <a:solidFill>
                  <a:schemeClr val="tx1"/>
                </a:solidFill>
              </a:rPr>
              <a:t>(10)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“Hello”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en-US" altLang="ko-KR" dirty="0" err="1" smtClean="0">
                <a:solidFill>
                  <a:schemeClr val="tx1"/>
                </a:solidFill>
              </a:rPr>
              <a:t>zfill</a:t>
            </a:r>
            <a:r>
              <a:rPr lang="en-US" altLang="ko-KR" dirty="0" smtClean="0">
                <a:solidFill>
                  <a:schemeClr val="tx1"/>
                </a:solidFill>
              </a:rPr>
              <a:t>(10)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  <a:endParaRPr lang="en-US" altLang="ko-KR" dirty="0">
              <a:solidFill>
                <a:srgbClr val="00206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25" y="3221139"/>
            <a:ext cx="2533332" cy="181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입출력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</a:t>
            </a: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input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입출력 고급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고급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5336183" y="708294"/>
            <a:ext cx="3943708" cy="34163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가로 입력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x, y = input().split()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split(char Separator)</a:t>
            </a:r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구분자를</a:t>
            </a:r>
            <a:r>
              <a:rPr lang="ko-KR" altLang="en-US" dirty="0" smtClean="0"/>
              <a:t> 기준으로 값을 구분해낸다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기본값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공백</a:t>
            </a:r>
            <a:r>
              <a:rPr lang="en-US" altLang="ko-KR" dirty="0" smtClean="0"/>
              <a:t>)  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ex)Separator = ‘;’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세미콜론을 기준으로 구분</a:t>
            </a:r>
            <a:endParaRPr lang="en-US" altLang="ko-KR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2411760" y="877845"/>
            <a:ext cx="2559002" cy="284603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a, b = </a:t>
            </a:r>
            <a:r>
              <a:rPr lang="en-US" altLang="ko-KR" dirty="0">
                <a:solidFill>
                  <a:srgbClr val="002060"/>
                </a:solidFill>
              </a:rPr>
              <a:t>input()</a:t>
            </a:r>
            <a:r>
              <a:rPr lang="en-US" altLang="ko-KR" dirty="0">
                <a:solidFill>
                  <a:schemeClr val="tx1"/>
                </a:solidFill>
              </a:rPr>
              <a:t>.split()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 = </a:t>
            </a:r>
            <a:r>
              <a:rPr lang="en-US" altLang="ko-KR" dirty="0" err="1">
                <a:solidFill>
                  <a:srgbClr val="002060"/>
                </a:solidFill>
              </a:rPr>
              <a:t>int</a:t>
            </a:r>
            <a:r>
              <a:rPr lang="en-US" altLang="ko-KR" dirty="0">
                <a:solidFill>
                  <a:srgbClr val="002060"/>
                </a:solidFill>
              </a:rPr>
              <a:t>(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b = </a:t>
            </a:r>
            <a:r>
              <a:rPr lang="en-US" altLang="ko-KR" dirty="0" err="1">
                <a:solidFill>
                  <a:srgbClr val="002060"/>
                </a:solidFill>
              </a:rPr>
              <a:t>int</a:t>
            </a:r>
            <a:r>
              <a:rPr lang="en-US" altLang="ko-KR" dirty="0">
                <a:solidFill>
                  <a:srgbClr val="002060"/>
                </a:solidFill>
              </a:rPr>
              <a:t>(</a:t>
            </a:r>
            <a:r>
              <a:rPr lang="en-US" altLang="ko-KR" dirty="0">
                <a:solidFill>
                  <a:schemeClr val="tx1"/>
                </a:solidFill>
              </a:rPr>
              <a:t>b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a+b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a,b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>
                <a:solidFill>
                  <a:srgbClr val="002060"/>
                </a:solidFill>
              </a:rPr>
              <a:t>input()</a:t>
            </a:r>
            <a:r>
              <a:rPr lang="en-US" altLang="ko-KR" dirty="0">
                <a:solidFill>
                  <a:schemeClr val="tx1"/>
                </a:solidFill>
              </a:rPr>
              <a:t>.split(</a:t>
            </a:r>
            <a:r>
              <a:rPr lang="en-US" altLang="ko-KR" dirty="0">
                <a:solidFill>
                  <a:srgbClr val="92D050"/>
                </a:solidFill>
              </a:rPr>
              <a:t>','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 = </a:t>
            </a:r>
            <a:r>
              <a:rPr lang="en-US" altLang="ko-KR" dirty="0" err="1">
                <a:solidFill>
                  <a:srgbClr val="002060"/>
                </a:solidFill>
              </a:rPr>
              <a:t>int</a:t>
            </a:r>
            <a:r>
              <a:rPr lang="en-US" altLang="ko-KR" dirty="0">
                <a:solidFill>
                  <a:srgbClr val="002060"/>
                </a:solidFill>
              </a:rPr>
              <a:t>(a)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b = </a:t>
            </a:r>
            <a:r>
              <a:rPr lang="en-US" altLang="ko-KR" dirty="0" err="1">
                <a:solidFill>
                  <a:srgbClr val="002060"/>
                </a:solidFill>
              </a:rPr>
              <a:t>int</a:t>
            </a:r>
            <a:r>
              <a:rPr lang="en-US" altLang="ko-KR" dirty="0">
                <a:solidFill>
                  <a:srgbClr val="002060"/>
                </a:solidFill>
              </a:rPr>
              <a:t>(b)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chemeClr val="tx1"/>
                </a:solidFill>
              </a:rPr>
              <a:t>a*b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02" y="3519591"/>
            <a:ext cx="1823081" cy="162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2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130981"/>
            <a:ext cx="5904656" cy="73866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4. 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기타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7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0" y="1423063"/>
            <a:ext cx="22561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88603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교환 알고리즘</a:t>
            </a: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OJ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시스템 주의사항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교환 알고리즘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93890" y="1246413"/>
            <a:ext cx="2559002" cy="19014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a = 1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b = 2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a = b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b = a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rgbClr val="002060"/>
                </a:solidFill>
              </a:rPr>
              <a:t>print</a:t>
            </a:r>
            <a:r>
              <a:rPr lang="en-US" altLang="ko-KR" sz="1400" dirty="0" smtClean="0">
                <a:solidFill>
                  <a:schemeClr val="tx1"/>
                </a:solidFill>
              </a:rPr>
              <a:t>(a)</a:t>
            </a:r>
          </a:p>
          <a:p>
            <a:r>
              <a:rPr lang="en-US" altLang="ko-KR" sz="1400" dirty="0" smtClean="0">
                <a:solidFill>
                  <a:srgbClr val="002060"/>
                </a:solidFill>
              </a:rPr>
              <a:t>print</a:t>
            </a:r>
            <a:r>
              <a:rPr lang="en-US" altLang="ko-KR" sz="1400" dirty="0" smtClean="0">
                <a:solidFill>
                  <a:schemeClr val="tx1"/>
                </a:solidFill>
              </a:rPr>
              <a:t>(b)</a:t>
            </a:r>
            <a:endParaRPr lang="en-US" altLang="ko-KR" sz="1400" dirty="0">
              <a:solidFill>
                <a:srgbClr val="00206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40152" y="1102396"/>
            <a:ext cx="2559002" cy="20454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a = 1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b = 2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c = a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a = b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b = c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rgbClr val="002060"/>
                </a:solidFill>
              </a:rPr>
              <a:t>print</a:t>
            </a:r>
            <a:r>
              <a:rPr lang="en-US" altLang="ko-KR" sz="1400" dirty="0" smtClean="0">
                <a:solidFill>
                  <a:schemeClr val="tx1"/>
                </a:solidFill>
              </a:rPr>
              <a:t>(a)</a:t>
            </a:r>
          </a:p>
          <a:p>
            <a:r>
              <a:rPr lang="en-US" altLang="ko-KR" sz="1400" dirty="0" smtClean="0">
                <a:solidFill>
                  <a:srgbClr val="002060"/>
                </a:solidFill>
              </a:rPr>
              <a:t>print</a:t>
            </a:r>
            <a:r>
              <a:rPr lang="en-US" altLang="ko-KR" sz="1400" dirty="0" smtClean="0">
                <a:solidFill>
                  <a:schemeClr val="tx1"/>
                </a:solidFill>
              </a:rPr>
              <a:t>(b)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175517" y="3382296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2934" y="3382296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82095" y="3862352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99512" y="3862352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173703" y="4341008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99512" y="4341008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86831" y="3458466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804248" y="3458466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00192" y="3836952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17609" y="3836952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52626" y="3836952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300192" y="4196992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17609" y="4196992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352626" y="4196992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19486" y="4557032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836903" y="4557032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371920" y="4557032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5111" y="4325342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</a:t>
            </a:r>
            <a:endParaRPr lang="ko-KR" alt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3460919" y="4344701"/>
            <a:ext cx="406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b</a:t>
            </a:r>
            <a:endParaRPr lang="ko-KR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2963701" y="3868063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</a:t>
            </a:r>
            <a:endParaRPr lang="ko-KR" alt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3489509" y="3887422"/>
            <a:ext cx="406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b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912684" y="3357279"/>
            <a:ext cx="406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3438493" y="3376638"/>
            <a:ext cx="406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b</a:t>
            </a:r>
            <a:endParaRPr lang="ko-KR" alt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6041601" y="3417400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</a:t>
            </a:r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6572637" y="3411197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b</a:t>
            </a:r>
            <a:endParaRPr lang="ko-KR" alt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6012160" y="3841490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</a:t>
            </a:r>
            <a:endParaRPr lang="ko-KR" alt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6543196" y="3835287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b</a:t>
            </a:r>
            <a:endParaRPr lang="ko-KR" alt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7076839" y="3848149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</a:t>
            </a:r>
            <a:endParaRPr lang="ko-KR" alt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6028417" y="4201530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</a:t>
            </a:r>
            <a:endParaRPr lang="ko-KR" alt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6559453" y="4195327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b</a:t>
            </a:r>
            <a:endParaRPr lang="ko-KR" alt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7093096" y="4208189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</a:t>
            </a:r>
            <a:endParaRPr lang="ko-KR" alt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6028417" y="4561570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</a:t>
            </a:r>
            <a:endParaRPr lang="ko-KR" alt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6559453" y="4555367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b</a:t>
            </a:r>
            <a:endParaRPr lang="ko-KR" alt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7093096" y="4568229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7372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2E2B4108-F444-4BBE-9CD1-2053106A03E1}"/>
              </a:ext>
            </a:extLst>
          </p:cNvPr>
          <p:cNvGrpSpPr/>
          <p:nvPr/>
        </p:nvGrpSpPr>
        <p:grpSpPr>
          <a:xfrm>
            <a:off x="-2" y="-9331"/>
            <a:ext cx="9252522" cy="5162162"/>
            <a:chOff x="-2" y="-9331"/>
            <a:chExt cx="9252522" cy="5162162"/>
          </a:xfrm>
        </p:grpSpPr>
        <p:pic>
          <p:nvPicPr>
            <p:cNvPr id="2" name="그림 1" descr="실외, 옅은, 바닥, 하늘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77DEE0C8-41E1-41BA-9F8D-3BF73D535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186"/>
            <a:stretch/>
          </p:blipFill>
          <p:spPr>
            <a:xfrm>
              <a:off x="0" y="-9331"/>
              <a:ext cx="9252520" cy="516216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F74A9849-6142-4D64-AE02-3C8EDBEF5012}"/>
                </a:ext>
              </a:extLst>
            </p:cNvPr>
            <p:cNvSpPr/>
            <p:nvPr/>
          </p:nvSpPr>
          <p:spPr>
            <a:xfrm>
              <a:off x="-2" y="581138"/>
              <a:ext cx="9144000" cy="398122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C2B8079-4AA9-494D-B3FC-E7DB9EFFDD38}"/>
              </a:ext>
            </a:extLst>
          </p:cNvPr>
          <p:cNvSpPr/>
          <p:nvPr/>
        </p:nvSpPr>
        <p:spPr>
          <a:xfrm>
            <a:off x="1187624" y="905065"/>
            <a:ext cx="561214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index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CDBA995-BA08-4379-9D98-9CC7964FE9AD}"/>
              </a:ext>
            </a:extLst>
          </p:cNvPr>
          <p:cNvSpPr/>
          <p:nvPr/>
        </p:nvSpPr>
        <p:spPr>
          <a:xfrm>
            <a:off x="1046649" y="1295031"/>
            <a:ext cx="2664297" cy="11541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프로젝트 준비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파이썬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다운로드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소스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파일 생성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기본 코드 형식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7CA0D80-CB76-4530-8F61-8002EF105DF7}"/>
              </a:ext>
            </a:extLst>
          </p:cNvPr>
          <p:cNvSpPr/>
          <p:nvPr/>
        </p:nvSpPr>
        <p:spPr>
          <a:xfrm>
            <a:off x="1046648" y="2709984"/>
            <a:ext cx="2664297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2.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변수와 연산자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연산자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형변환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xmlns="" id="{76EC3FBB-4BE8-465A-889F-F3B2CD68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1C7C242-E043-4064-A653-4EADC968CED5}"/>
              </a:ext>
            </a:extLst>
          </p:cNvPr>
          <p:cNvSpPr/>
          <p:nvPr/>
        </p:nvSpPr>
        <p:spPr>
          <a:xfrm>
            <a:off x="5095323" y="1295031"/>
            <a:ext cx="2664297" cy="11541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3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입출력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Input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입출력 고급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7CA0D80-CB76-4530-8F61-8002EF105DF7}"/>
              </a:ext>
            </a:extLst>
          </p:cNvPr>
          <p:cNvSpPr/>
          <p:nvPr/>
        </p:nvSpPr>
        <p:spPr>
          <a:xfrm>
            <a:off x="5048026" y="2709984"/>
            <a:ext cx="2664297" cy="8002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4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.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기타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교환 알고리즘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OJ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시스템 주의사항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33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165686" y="2024039"/>
            <a:ext cx="195804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교환 알고리즘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OJ</a:t>
            </a: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시스템 주의사항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OJ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시스템 주의사항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0" y="1423063"/>
            <a:ext cx="22561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752876" y="1056880"/>
            <a:ext cx="5349541" cy="390106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문제의 출력 예시와 자신의 코드 출력 </a:t>
            </a:r>
            <a:r>
              <a:rPr lang="ko-KR" altLang="en-US" dirty="0" smtClean="0"/>
              <a:t>비교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sz="1500" dirty="0" smtClean="0"/>
              <a:t>공백</a:t>
            </a:r>
            <a:r>
              <a:rPr lang="en-US" altLang="ko-KR" sz="1500" dirty="0"/>
              <a:t>(‘ ’) </a:t>
            </a:r>
            <a:r>
              <a:rPr lang="ko-KR" altLang="en-US" sz="1500" dirty="0"/>
              <a:t>혹은 </a:t>
            </a:r>
            <a:r>
              <a:rPr lang="ko-KR" altLang="en-US" sz="1500" dirty="0" err="1"/>
              <a:t>개행</a:t>
            </a:r>
            <a:r>
              <a:rPr lang="en-US" altLang="ko-KR" sz="1500" dirty="0"/>
              <a:t>(‘\n’)</a:t>
            </a:r>
            <a:r>
              <a:rPr lang="ko-KR" altLang="en-US" sz="1500" dirty="0"/>
              <a:t>문자 등으로 출력이 다르면 </a:t>
            </a:r>
            <a:r>
              <a:rPr lang="en-US" altLang="ko-KR" sz="1500" dirty="0" smtClean="0"/>
              <a:t>X</a:t>
            </a:r>
          </a:p>
          <a:p>
            <a:pPr lvl="1">
              <a:lnSpc>
                <a:spcPct val="150000"/>
              </a:lnSpc>
            </a:pPr>
            <a:r>
              <a:rPr lang="ko-KR" altLang="en-US" sz="1500" dirty="0" err="1" smtClean="0"/>
              <a:t>과재의</a:t>
            </a:r>
            <a:r>
              <a:rPr lang="ko-KR" altLang="en-US" sz="1500" dirty="0" smtClean="0"/>
              <a:t> 출력과 완전히 </a:t>
            </a:r>
            <a:r>
              <a:rPr lang="ko-KR" altLang="en-US" sz="1500" dirty="0" err="1" smtClean="0"/>
              <a:t>일치해야함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런타임 </a:t>
            </a:r>
            <a:r>
              <a:rPr lang="ko-KR" altLang="en-US" dirty="0"/>
              <a:t>에러 </a:t>
            </a:r>
            <a:r>
              <a:rPr lang="en-US" altLang="ko-KR" dirty="0"/>
              <a:t>&amp;&amp; </a:t>
            </a:r>
            <a:r>
              <a:rPr lang="ko-KR" altLang="en-US" dirty="0"/>
              <a:t>컴파일 에러 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sz="1500" dirty="0" smtClean="0"/>
              <a:t>대부분 </a:t>
            </a:r>
            <a:r>
              <a:rPr lang="ko-KR" altLang="en-US" sz="1500" dirty="0"/>
              <a:t>문법 오류</a:t>
            </a:r>
            <a:r>
              <a:rPr lang="en-US" altLang="ko-KR" sz="1500" dirty="0"/>
              <a:t>(</a:t>
            </a:r>
            <a:r>
              <a:rPr lang="ko-KR" altLang="en-US" sz="1500" dirty="0"/>
              <a:t>문장 끝에 ‘</a:t>
            </a:r>
            <a:r>
              <a:rPr lang="en-US" altLang="ko-KR" sz="1500" dirty="0"/>
              <a:t>;’ </a:t>
            </a:r>
            <a:r>
              <a:rPr lang="ko-KR" altLang="en-US" sz="1500" dirty="0"/>
              <a:t>부재</a:t>
            </a:r>
            <a:r>
              <a:rPr lang="en-US" altLang="ko-KR" sz="1500" dirty="0"/>
              <a:t>, </a:t>
            </a:r>
            <a:r>
              <a:rPr lang="ko-KR" altLang="en-US" sz="1500" dirty="0"/>
              <a:t>스펠링 틀림</a:t>
            </a:r>
            <a:r>
              <a:rPr lang="en-US" altLang="ko-KR" sz="15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500" dirty="0" smtClean="0"/>
              <a:t>결과값이 달라도 런타임에러 발생할 수 있음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타임리미트</a:t>
            </a:r>
            <a:r>
              <a:rPr lang="ko-KR" altLang="en-US" dirty="0" smtClean="0"/>
              <a:t> 에러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1500" dirty="0" err="1" smtClean="0"/>
              <a:t>반복문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탈출 조건이 없는 등의 이유로 실행시간 길어짐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324899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9150187-13A8-49DA-992B-09E2CACECC98}"/>
              </a:ext>
            </a:extLst>
          </p:cNvPr>
          <p:cNvSpPr/>
          <p:nvPr/>
        </p:nvSpPr>
        <p:spPr>
          <a:xfrm>
            <a:off x="0" y="1743658"/>
            <a:ext cx="9144000" cy="1656184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1851670"/>
            <a:ext cx="5904656" cy="66325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|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스터디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1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차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|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9672" y="2566116"/>
            <a:ext cx="5904656" cy="500137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감사합니다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01632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168684"/>
            <a:ext cx="5904656" cy="66325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1.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프로젝트 준비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83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준비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파이썬</a:t>
            </a: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다운로드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소스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파일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기본 코드 형식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Python IDLE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752876" y="985011"/>
            <a:ext cx="6361100" cy="458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6"/>
              </a:rPr>
              <a:t>https://www.python.org/downloads/release/python-360/</a:t>
            </a:r>
            <a:endParaRPr lang="en-US" altLang="ko-KR" sz="12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208" y="1550508"/>
            <a:ext cx="5919228" cy="318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7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준비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파이썬</a:t>
            </a: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다운로드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소스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파일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기본 코드 형식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Python IDLE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752876" y="985011"/>
            <a:ext cx="6361100" cy="458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6"/>
              </a:rPr>
              <a:t>https://www.python.org/downloads/release/python-360/</a:t>
            </a:r>
            <a:endParaRPr lang="en-US" altLang="ko-KR" sz="12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887065" y="1635646"/>
            <a:ext cx="5868914" cy="102951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자신의 </a:t>
            </a:r>
            <a:r>
              <a:rPr lang="en-US" altLang="ko-KR" dirty="0" smtClean="0"/>
              <a:t>PC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32</a:t>
            </a:r>
            <a:r>
              <a:rPr lang="ko-KR" altLang="en-US" dirty="0" smtClean="0"/>
              <a:t>비트면 </a:t>
            </a:r>
            <a:r>
              <a:rPr lang="en-US" altLang="ko-KR" dirty="0" smtClean="0"/>
              <a:t>x86, 64</a:t>
            </a:r>
            <a:r>
              <a:rPr lang="ko-KR" altLang="en-US" dirty="0" smtClean="0"/>
              <a:t>비트면 </a:t>
            </a:r>
            <a:r>
              <a:rPr lang="en-US" altLang="ko-KR" dirty="0" smtClean="0"/>
              <a:t>x86-64</a:t>
            </a:r>
            <a:r>
              <a:rPr lang="ko-KR" altLang="en-US" dirty="0" smtClean="0"/>
              <a:t>를 설치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2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       *</a:t>
            </a:r>
            <a:r>
              <a:rPr lang="ko-KR" altLang="en-US" sz="12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비트 </a:t>
            </a:r>
            <a:r>
              <a:rPr lang="ko-KR" altLang="en-US" sz="1200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확인법</a:t>
            </a:r>
            <a:r>
              <a:rPr lang="en-US" altLang="ko-KR" sz="12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:  </a:t>
            </a:r>
            <a:r>
              <a:rPr lang="ko-KR" altLang="en-US" sz="1200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내컴퓨터</a:t>
            </a:r>
            <a:r>
              <a:rPr lang="en-US" altLang="ko-KR" sz="12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sz="1200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우클릭</a:t>
            </a:r>
            <a:r>
              <a:rPr lang="en-US" altLang="ko-KR" sz="12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) – </a:t>
            </a:r>
            <a:r>
              <a:rPr lang="ko-KR" altLang="en-US" sz="12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속성 </a:t>
            </a:r>
            <a:r>
              <a:rPr lang="en-US" altLang="ko-KR" sz="12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– </a:t>
            </a:r>
            <a:r>
              <a:rPr lang="ko-KR" altLang="en-US" sz="12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시스템 종류</a:t>
            </a:r>
            <a:endParaRPr lang="en-US" altLang="ko-KR" sz="1200" dirty="0" smtClean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915816" y="2571750"/>
            <a:ext cx="5678606" cy="21698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Executable installer: exe</a:t>
            </a:r>
            <a:r>
              <a:rPr lang="ko-KR" altLang="en-US" dirty="0" smtClean="0"/>
              <a:t>파일의 용량이 큰 대신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exe</a:t>
            </a:r>
            <a:r>
              <a:rPr lang="ko-KR" altLang="en-US" dirty="0" smtClean="0"/>
              <a:t>파일만 있으면 네트워크가 없어도 다운 가능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Web-based installer: exe</a:t>
            </a:r>
            <a:r>
              <a:rPr lang="ko-KR" altLang="en-US" dirty="0" smtClean="0"/>
              <a:t>파일의 용량이 작은 대신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 네트워크에 연결되어 있어야 다운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4952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준비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err="1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파이썬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다운로드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소스 </a:t>
            </a: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파일 생성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기본 코드 형식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소스파일 생성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752876" y="1054073"/>
            <a:ext cx="2074094" cy="45935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File -&gt; New File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604" y="1664648"/>
            <a:ext cx="2737476" cy="27238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644" y="2031689"/>
            <a:ext cx="2767236" cy="27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2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준비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err="1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파이썬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다운로드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소스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파일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기본 코드 형식</a:t>
            </a:r>
            <a:r>
              <a:rPr lang="en-US" altLang="ko-KR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1E66C3F-4EDC-4210-A114-28CDD4F1CA8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기본 코드 형식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771310" y="1741091"/>
            <a:ext cx="2559002" cy="18354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s</a:t>
            </a:r>
            <a:r>
              <a:rPr lang="en-US" altLang="ko-KR" dirty="0" smtClean="0">
                <a:solidFill>
                  <a:schemeClr val="tx1"/>
                </a:solidFill>
              </a:rPr>
              <a:t>tring = </a:t>
            </a:r>
            <a:r>
              <a:rPr lang="en-US" altLang="ko-KR" dirty="0" smtClean="0">
                <a:solidFill>
                  <a:srgbClr val="0070C0"/>
                </a:solidFill>
              </a:rPr>
              <a:t>input</a:t>
            </a:r>
            <a:r>
              <a:rPr lang="en-US" altLang="ko-KR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p</a:t>
            </a:r>
            <a:r>
              <a:rPr lang="en-US" altLang="ko-KR" dirty="0" smtClean="0">
                <a:solidFill>
                  <a:srgbClr val="0070C0"/>
                </a:solidFill>
              </a:rPr>
              <a:t>rint</a:t>
            </a:r>
            <a:r>
              <a:rPr lang="en-US" altLang="ko-KR" dirty="0" smtClean="0">
                <a:solidFill>
                  <a:schemeClr val="tx1"/>
                </a:solidFill>
              </a:rPr>
              <a:t>(string)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80087" y="1180443"/>
            <a:ext cx="2559002" cy="36224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#include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92D050"/>
                </a:solidFill>
              </a:rPr>
              <a:t>&lt;</a:t>
            </a:r>
            <a:r>
              <a:rPr lang="en-US" altLang="ko-KR" dirty="0" err="1">
                <a:solidFill>
                  <a:srgbClr val="92D050"/>
                </a:solidFill>
              </a:rPr>
              <a:t>stdio.h</a:t>
            </a:r>
            <a:r>
              <a:rPr lang="en-US" altLang="ko-KR" dirty="0">
                <a:solidFill>
                  <a:srgbClr val="92D050"/>
                </a:solidFill>
              </a:rPr>
              <a:t>&gt;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 err="1">
                <a:solidFill>
                  <a:srgbClr val="0070C0"/>
                </a:solidFill>
              </a:rPr>
              <a:t>int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main()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dirty="0" smtClean="0">
                <a:solidFill>
                  <a:srgbClr val="0070C0"/>
                </a:solidFill>
              </a:rPr>
              <a:t>char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str</a:t>
            </a:r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100</a:t>
            </a:r>
            <a:r>
              <a:rPr lang="en-US" altLang="ko-KR" dirty="0" smtClean="0">
                <a:solidFill>
                  <a:schemeClr val="tx1"/>
                </a:solidFill>
              </a:rPr>
              <a:t>];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dirty="0" err="1" smtClean="0">
                <a:solidFill>
                  <a:schemeClr val="tx1"/>
                </a:solidFill>
              </a:rPr>
              <a:t>scanf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smtClean="0">
                <a:solidFill>
                  <a:srgbClr val="00B050"/>
                </a:solidFill>
              </a:rPr>
              <a:t>“%s”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str</a:t>
            </a:r>
            <a:r>
              <a:rPr lang="en-US" altLang="ko-KR" dirty="0" smtClean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smtClean="0">
                <a:solidFill>
                  <a:srgbClr val="00B050"/>
                </a:solidFill>
              </a:rPr>
              <a:t>“%s”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str</a:t>
            </a:r>
            <a:r>
              <a:rPr lang="en-US" altLang="ko-KR" dirty="0" smtClean="0">
                <a:solidFill>
                  <a:schemeClr val="tx1"/>
                </a:solidFill>
              </a:rPr>
              <a:t>);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   return </a:t>
            </a:r>
            <a:r>
              <a:rPr lang="en-US" altLang="ko-KR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43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준비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err="1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파이썬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다운로드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소스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파일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기본 코드 형식</a:t>
            </a:r>
            <a:r>
              <a:rPr lang="en-US" altLang="ko-KR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1E66C3F-4EDC-4210-A114-28CDD4F1CA8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기본 코드 형식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5183579" y="1232248"/>
            <a:ext cx="2704587" cy="258532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변수 선언 </a:t>
            </a:r>
            <a:r>
              <a:rPr lang="en-US" altLang="ko-KR" dirty="0" smtClean="0"/>
              <a:t>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코드 끝에 세미콜론 </a:t>
            </a:r>
            <a:r>
              <a:rPr lang="en-US" altLang="ko-KR" dirty="0" smtClean="0"/>
              <a:t>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중괄호 필요 </a:t>
            </a:r>
            <a:r>
              <a:rPr lang="en-US" altLang="ko-KR" dirty="0" smtClean="0"/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-&gt; </a:t>
            </a:r>
            <a:r>
              <a:rPr lang="ko-KR" altLang="en-US" dirty="0" smtClean="0"/>
              <a:t>대신 콜론 필요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b="1" dirty="0" smtClean="0">
                <a:solidFill>
                  <a:srgbClr val="C00000"/>
                </a:solidFill>
              </a:rPr>
              <a:t>들여쓰기 중요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간편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편리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2425940" y="1232248"/>
            <a:ext cx="2559002" cy="19155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for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i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92D050"/>
                </a:solidFill>
              </a:rPr>
              <a:t>in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002060"/>
                </a:solidFill>
              </a:rPr>
              <a:t>range</a:t>
            </a:r>
            <a:r>
              <a:rPr lang="en-US" altLang="ko-KR" dirty="0" smtClean="0">
                <a:solidFill>
                  <a:schemeClr val="tx1"/>
                </a:solidFill>
              </a:rPr>
              <a:t>(0,5):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string = </a:t>
            </a:r>
            <a:r>
              <a:rPr lang="en-US" altLang="ko-KR" dirty="0" smtClean="0">
                <a:solidFill>
                  <a:srgbClr val="0070C0"/>
                </a:solidFill>
              </a:rPr>
              <a:t>input</a:t>
            </a:r>
            <a:r>
              <a:rPr lang="en-US" altLang="ko-KR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   print</a:t>
            </a:r>
            <a:r>
              <a:rPr lang="en-US" altLang="ko-KR" dirty="0" smtClean="0">
                <a:solidFill>
                  <a:schemeClr val="tx1"/>
                </a:solidFill>
              </a:rPr>
              <a:t>(string)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11760" y="3175057"/>
            <a:ext cx="2559002" cy="19155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for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i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92D050"/>
                </a:solidFill>
              </a:rPr>
              <a:t>in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002060"/>
                </a:solidFill>
              </a:rPr>
              <a:t>range</a:t>
            </a:r>
            <a:r>
              <a:rPr lang="en-US" altLang="ko-KR" dirty="0" smtClean="0">
                <a:solidFill>
                  <a:schemeClr val="tx1"/>
                </a:solidFill>
              </a:rPr>
              <a:t>(0,5):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string = </a:t>
            </a:r>
            <a:r>
              <a:rPr lang="en-US" altLang="ko-KR" dirty="0" smtClean="0">
                <a:solidFill>
                  <a:srgbClr val="0070C0"/>
                </a:solidFill>
              </a:rPr>
              <a:t>input</a:t>
            </a:r>
            <a:r>
              <a:rPr lang="en-US" altLang="ko-KR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    print</a:t>
            </a:r>
            <a:r>
              <a:rPr lang="en-US" altLang="ko-KR" dirty="0" smtClean="0">
                <a:solidFill>
                  <a:schemeClr val="tx1"/>
                </a:solidFill>
              </a:rPr>
              <a:t>(string)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20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9b3c3c75-dc3c-4d54-ba15-65c1afece071" Revision="1" Stencil="System.MyShapes" StencilVersion="1.0"/>
</Control>
</file>

<file path=customXml/itemProps1.xml><?xml version="1.0" encoding="utf-8"?>
<ds:datastoreItem xmlns:ds="http://schemas.openxmlformats.org/officeDocument/2006/customXml" ds:itemID="{F9366F4D-F55F-4AC5-B594-D4559C75393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24942</TotalTime>
  <Words>1481</Words>
  <Application>Microsoft Office PowerPoint</Application>
  <PresentationFormat>화면 슬라이드 쇼(16:9)</PresentationFormat>
  <Paragraphs>540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맑은 고딕</vt:lpstr>
      <vt:lpstr>a고딕13</vt:lpstr>
      <vt:lpstr>a고딕15</vt:lpstr>
      <vt:lpstr>Wingdings</vt:lpstr>
      <vt:lpstr>a고딕11</vt:lpstr>
      <vt:lpstr>a고딕18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onsae</cp:lastModifiedBy>
  <cp:revision>406</cp:revision>
  <dcterms:created xsi:type="dcterms:W3CDTF">2017-06-01T00:33:53Z</dcterms:created>
  <dcterms:modified xsi:type="dcterms:W3CDTF">2019-04-07T02:50:32Z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